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As a rule of thumb, using the prevalence as the threshold (instead of 0.5), generally returns a predicted prevalence close to the actual, and can make more useful predictions on individuals.</a:t>
            </a:r>
          </a:p>
          <a:p>
            <a:pPr lvl="0" indent="0" marL="0">
              <a:buNone/>
            </a:pPr>
          </a:p>
          <a:p>
            <a:pPr lvl="0" indent="0" marL="0">
              <a:buNone/>
            </a:pPr>
            <a:r>
              <a:rPr/>
              <a:t>Alternately, you can search for the threshold that matches the prevalence.</a:t>
            </a:r>
          </a:p>
          <a:p>
            <a:pPr lvl="0" indent="0" marL="0">
              <a:buNone/>
            </a:pPr>
          </a:p>
          <a:p>
            <a:pPr lvl="0" indent="0" marL="0">
              <a:buNone/>
            </a:pPr>
            <a:r>
              <a:rP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23.8014648</a:t>
                      </a:r>
                    </a:p>
                  </a:txBody>
                </a:tc>
                <a:tc>
                  <a:txBody>
                    <a:bodyPr/>
                    <a:lstStyle/>
                    <a:p>
                      <a:pPr lvl="0" indent="0" marL="0" algn="r">
                        <a:buNone/>
                      </a:pPr>
                      <a:r>
                        <a:rPr/>
                        <a:t>4.6600401</a:t>
                      </a:r>
                    </a:p>
                  </a:txBody>
                </a:tc>
                <a:tc>
                  <a:txBody>
                    <a:bodyPr/>
                    <a:lstStyle/>
                    <a:p>
                      <a:pPr lvl="0" indent="0" marL="0" algn="r">
                        <a:buNone/>
                      </a:pPr>
                      <a:r>
                        <a:rPr/>
                        <a:t>5.107566</a:t>
                      </a:r>
                    </a:p>
                  </a:txBody>
                </a:tc>
                <a:tc>
                  <a:txBody>
                    <a:bodyPr/>
                    <a:lstStyle/>
                    <a:p>
                      <a:pPr lvl="0" indent="0" marL="0" algn="r">
                        <a:buNone/>
                      </a:pPr>
                      <a:r>
                        <a:rPr/>
                        <a:t>4e-07</a:t>
                      </a:r>
                    </a:p>
                  </a:txBody>
                </a:tc>
              </a:tr>
              <a:tr h="0">
                <a:tc>
                  <a:txBody>
                    <a:bodyPr/>
                    <a:lstStyle/>
                    <a:p>
                      <a:pPr lvl="0" indent="0" marL="0" algn="l">
                        <a:buNone/>
                      </a:pPr>
                      <a:r>
                        <a:rPr/>
                        <a:t>father</a:t>
                      </a:r>
                    </a:p>
                  </a:txBody>
                </a:tc>
                <a:tc>
                  <a:txBody>
                    <a:bodyPr/>
                    <a:lstStyle/>
                    <a:p>
                      <a:pPr lvl="0" indent="0" marL="0" algn="r">
                        <a:buNone/>
                      </a:pPr>
                      <a:r>
                        <a:rPr/>
                        <a:t>0.3263373</a:t>
                      </a:r>
                    </a:p>
                  </a:txBody>
                </a:tc>
                <a:tc>
                  <a:txBody>
                    <a:bodyPr/>
                    <a:lstStyle/>
                    <a:p>
                      <a:pPr lvl="0" indent="0" marL="0" algn="r">
                        <a:buNone/>
                      </a:pPr>
                      <a:r>
                        <a:rPr/>
                        <a:t>0.0541558</a:t>
                      </a:r>
                    </a:p>
                  </a:txBody>
                </a:tc>
                <a:tc>
                  <a:txBody>
                    <a:bodyPr/>
                    <a:lstStyle/>
                    <a:p>
                      <a:pPr lvl="0" indent="0" marL="0" algn="r">
                        <a:buNone/>
                      </a:pPr>
                      <a:r>
                        <a:rPr/>
                        <a:t>6.025898</a:t>
                      </a:r>
                    </a:p>
                  </a:txBody>
                </a:tc>
                <a:tc>
                  <a:txBody>
                    <a:bodyPr/>
                    <a:lstStyle/>
                    <a:p>
                      <a:pPr lvl="0" indent="0" marL="0" algn="r">
                        <a:buNone/>
                      </a:pPr>
                      <a:r>
                        <a:rPr/>
                        <a:t>0e+00</a:t>
                      </a:r>
                    </a:p>
                  </a:txBody>
                </a:tc>
              </a:tr>
              <a:tr h="0">
                <a:tc>
                  <a:txBody>
                    <a:bodyPr/>
                    <a:lstStyle/>
                    <a:p>
                      <a:pPr lvl="0" indent="0" marL="0" algn="l">
                        <a:buNone/>
                      </a:pPr>
                      <a:r>
                        <a:rPr/>
                        <a:t>mother</a:t>
                      </a:r>
                    </a:p>
                  </a:txBody>
                </a:tc>
                <a:tc>
                  <a:txBody>
                    <a:bodyPr/>
                    <a:lstStyle/>
                    <a:p>
                      <a:pPr lvl="0" indent="0" marL="0" algn="r">
                        <a:buNone/>
                      </a:pPr>
                      <a:r>
                        <a:rPr/>
                        <a:t>0.3194207</a:t>
                      </a:r>
                    </a:p>
                  </a:txBody>
                </a:tc>
                <a:tc>
                  <a:txBody>
                    <a:bodyPr/>
                    <a:lstStyle/>
                    <a:p>
                      <a:pPr lvl="0" indent="0" marL="0" algn="r">
                        <a:buNone/>
                      </a:pPr>
                      <a:r>
                        <a:rPr/>
                        <a:t>0.0542554</a:t>
                      </a:r>
                    </a:p>
                  </a:txBody>
                </a:tc>
                <a:tc>
                  <a:txBody>
                    <a:bodyPr/>
                    <a:lstStyle/>
                    <a:p>
                      <a:pPr lvl="0" indent="0" marL="0" algn="r">
                        <a:buNone/>
                      </a:pPr>
                      <a:r>
                        <a:rPr/>
                        <a:t>5.887351</a:t>
                      </a:r>
                    </a:p>
                  </a:txBody>
                </a:tc>
                <a:tc>
                  <a:txBody>
                    <a:bodyPr/>
                    <a:lstStyle/>
                    <a:p>
                      <a:pPr lvl="0" indent="0" marL="0" algn="r">
                        <a:buNone/>
                      </a:pPr>
                      <a:r>
                        <a:rPr/>
                        <a:t>0e+00</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0.3489593</a:t>
                      </a:r>
                    </a:p>
                  </a:txBody>
                </a:tc>
              </a:tr>
              <a:tr h="0">
                <a:tc>
                  <a:txBody>
                    <a:bodyPr/>
                    <a:lstStyle/>
                    <a:p>
                      <a:pPr lvl="0" indent="0" marL="0" algn="l">
                        <a:buNone/>
                      </a:pPr>
                      <a:r>
                        <a:rPr/>
                        <a:t>mother</a:t>
                      </a:r>
                    </a:p>
                  </a:txBody>
                </a:tc>
                <a:tc>
                  <a:txBody>
                    <a:bodyPr/>
                    <a:lstStyle/>
                    <a:p>
                      <a:pPr lvl="0" indent="0" marL="0" algn="r">
                        <a:buNone/>
                      </a:pPr>
                      <a:r>
                        <a:rPr/>
                        <a:t>0.3438762</a:t>
                      </a:r>
                    </a:p>
                  </a:txBody>
                </a:tc>
              </a:tr>
              <a:tr h="0">
                <a:tc>
                  <a:txBody>
                    <a:bodyPr/>
                    <a:lstStyle/>
                    <a:p>
                      <a:pPr lvl="0" indent="0" marL="0" algn="l">
                        <a:buNone/>
                      </a:pPr>
                      <a:r>
                        <a:rPr/>
                        <a:t>mid_parent</a:t>
                      </a:r>
                    </a:p>
                  </a:txBody>
                </a:tc>
                <a:tc>
                  <a:txBody>
                    <a:bodyPr/>
                    <a:lstStyle/>
                    <a:p>
                      <a:pPr lvl="0" indent="0" marL="0" algn="r">
                        <a:buNone/>
                      </a:pPr>
                      <a:r>
                        <a:rPr/>
                        <a:t>-0.0452548</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3.460433</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3.460439</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4.095879e-05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 (despite Bayes’ Law)! Either can be warped into a criticism.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exists to support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returns the class label, which is defined as “1” if the probability is at least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applying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scientists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heights from parents’ heights.</a:t>
            </a:r>
          </a:p>
          <a:p>
            <a:pPr lvl="0"/>
            <a:r>
              <a:rPr/>
              <a:t>Predicting cancer risk.</a:t>
            </a:r>
          </a:p>
          <a:p>
            <a:pPr lvl="0"/>
            <a:r>
              <a:rPr/>
              <a:t>Predicting the probability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simplify things, but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2022-11-08T19:29:16Z</dcterms:created>
  <dcterms:modified xsi:type="dcterms:W3CDTF">2022-11-08T19:29:16Z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